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6"/>
  </p:handoutMasterIdLst>
  <p:sldIdLst>
    <p:sldId id="305" r:id="rId2"/>
    <p:sldId id="256" r:id="rId3"/>
    <p:sldId id="292" r:id="rId4"/>
    <p:sldId id="270" r:id="rId5"/>
    <p:sldId id="271" r:id="rId6"/>
    <p:sldId id="272" r:id="rId7"/>
    <p:sldId id="273" r:id="rId8"/>
    <p:sldId id="274" r:id="rId9"/>
    <p:sldId id="258" r:id="rId10"/>
    <p:sldId id="278" r:id="rId11"/>
    <p:sldId id="279" r:id="rId12"/>
    <p:sldId id="280" r:id="rId13"/>
    <p:sldId id="289" r:id="rId14"/>
    <p:sldId id="283" r:id="rId15"/>
    <p:sldId id="290" r:id="rId16"/>
    <p:sldId id="285" r:id="rId17"/>
    <p:sldId id="259" r:id="rId18"/>
    <p:sldId id="300" r:id="rId19"/>
    <p:sldId id="302" r:id="rId20"/>
    <p:sldId id="260" r:id="rId21"/>
    <p:sldId id="261" r:id="rId22"/>
    <p:sldId id="309" r:id="rId23"/>
    <p:sldId id="262" r:id="rId24"/>
    <p:sldId id="310" r:id="rId25"/>
    <p:sldId id="263" r:id="rId26"/>
    <p:sldId id="311" r:id="rId27"/>
    <p:sldId id="304" r:id="rId28"/>
    <p:sldId id="264" r:id="rId29"/>
    <p:sldId id="265" r:id="rId30"/>
    <p:sldId id="297" r:id="rId31"/>
    <p:sldId id="298" r:id="rId32"/>
    <p:sldId id="287" r:id="rId33"/>
    <p:sldId id="313" r:id="rId34"/>
    <p:sldId id="266" r:id="rId35"/>
    <p:sldId id="267" r:id="rId36"/>
    <p:sldId id="306" r:id="rId37"/>
    <p:sldId id="268" r:id="rId38"/>
    <p:sldId id="295" r:id="rId39"/>
    <p:sldId id="282" r:id="rId40"/>
    <p:sldId id="296" r:id="rId41"/>
    <p:sldId id="269" r:id="rId42"/>
    <p:sldId id="288" r:id="rId43"/>
    <p:sldId id="303" r:id="rId44"/>
    <p:sldId id="275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5" autoAdjust="0"/>
    <p:restoredTop sz="94660"/>
  </p:normalViewPr>
  <p:slideViewPr>
    <p:cSldViewPr>
      <p:cViewPr varScale="1">
        <p:scale>
          <a:sx n="81" d="100"/>
          <a:sy n="81" d="100"/>
        </p:scale>
        <p:origin x="8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9E8FE18-35E5-4BAA-9FE8-C13808B157BC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3E0BF90-4356-4475-A504-D8D07A6BC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5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Documents &amp; Category of Hurt</a:t>
            </a:r>
            <a:endParaRPr lang="en-US" dirty="0"/>
          </a:p>
        </p:txBody>
      </p:sp>
      <p:pic>
        <p:nvPicPr>
          <p:cNvPr id="2050" name="Picture 2" descr="C:\Users\parani\Desktop\Quote-of-the-Day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6781799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Imprint abrasions</a:t>
            </a:r>
            <a:endParaRPr lang="en-US" dirty="0"/>
          </a:p>
        </p:txBody>
      </p:sp>
      <p:pic>
        <p:nvPicPr>
          <p:cNvPr id="1026" name="Picture 2" descr="C:\Documents and Settings\parani.MEDFAC\Desktop\to print\BYCCHA_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384550" y="1447800"/>
            <a:ext cx="360045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Grazed abrasion</a:t>
            </a:r>
            <a:endParaRPr lang="en-US" dirty="0"/>
          </a:p>
        </p:txBody>
      </p:sp>
      <p:pic>
        <p:nvPicPr>
          <p:cNvPr id="2050" name="Picture 2" descr="C:\Documents and Settings\parani.MEDFAC\Desktop\to print\Dsc0153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84375" y="1447800"/>
            <a:ext cx="6400800" cy="48006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4419600" y="4038600"/>
            <a:ext cx="1295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Scars </a:t>
            </a:r>
            <a:endParaRPr lang="en-US" dirty="0"/>
          </a:p>
        </p:txBody>
      </p:sp>
      <p:pic>
        <p:nvPicPr>
          <p:cNvPr id="3074" name="Picture 2" descr="C:\Documents and Settings\parani.MEDFAC\Desktop\to print\MULTIP_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384550" y="1447800"/>
            <a:ext cx="3600450" cy="48006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4724400" y="2286000"/>
            <a:ext cx="1600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urn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533400"/>
            <a:ext cx="6781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86800" cy="65532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7513" y="152400"/>
            <a:ext cx="4205287" cy="5105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2590800" y="5334000"/>
            <a:ext cx="487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This contusion</a:t>
            </a:r>
          </a:p>
          <a:p>
            <a:r>
              <a:rPr lang="en-US" sz="2400"/>
              <a:t>was caused by a belt.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DSC015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868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Grievous injuries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All injuries that constitute an offence of causing grievous hurt are embodied in section 311 of chapter 16 of the penal code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Limb (a)- </a:t>
            </a:r>
            <a:r>
              <a:rPr lang="en-US" b="1" dirty="0" smtClean="0"/>
              <a:t>Emasculation</a:t>
            </a:r>
            <a:r>
              <a:rPr lang="en-US" dirty="0" smtClean="0"/>
              <a:t>( Make a man unmanly)</a:t>
            </a:r>
          </a:p>
          <a:p>
            <a:pPr>
              <a:buNone/>
            </a:pPr>
            <a:r>
              <a:rPr lang="en-US" dirty="0" smtClean="0"/>
              <a:t>             </a:t>
            </a:r>
          </a:p>
          <a:p>
            <a:pPr>
              <a:buNone/>
            </a:pPr>
            <a:r>
              <a:rPr lang="en-US" dirty="0" smtClean="0"/>
              <a:t> Anatomical- Cutting off genitals</a:t>
            </a:r>
          </a:p>
          <a:p>
            <a:pPr>
              <a:buNone/>
            </a:pPr>
            <a:r>
              <a:rPr lang="en-US" dirty="0" smtClean="0"/>
              <a:t>Physiological- make him sterile/Impotent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Emasculation</a:t>
            </a:r>
            <a:endParaRPr lang="en-US" dirty="0"/>
          </a:p>
        </p:txBody>
      </p:sp>
      <p:pic>
        <p:nvPicPr>
          <p:cNvPr id="1026" name="Picture 2" descr="C:\Documents and Settings\parani.MEDFAC\Desktop\photos 2\Picture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4600" y="1143000"/>
            <a:ext cx="5181600" cy="54102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4648200" y="2209800"/>
            <a:ext cx="8382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Emasculation</a:t>
            </a:r>
            <a:endParaRPr lang="en-US" dirty="0"/>
          </a:p>
        </p:txBody>
      </p:sp>
      <p:pic>
        <p:nvPicPr>
          <p:cNvPr id="2050" name="Picture 2" descr="C:\Documents and Settings\parani.MEDFAC\Desktop\photos 2\Picture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52600" y="1143000"/>
            <a:ext cx="6096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Documents &amp; Category of Hurt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HURT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Whoever causes bodily pain, disease or infirmity to any person is said to cause hurt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There are four categories of hurt based on the </a:t>
            </a:r>
            <a:r>
              <a:rPr lang="en-US" b="1" dirty="0" smtClean="0"/>
              <a:t>MLEF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Permanent privation or impairment of the sight of either eye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It may be total loss of vision of either eye</a:t>
            </a:r>
          </a:p>
          <a:p>
            <a:pPr>
              <a:buNone/>
            </a:pPr>
            <a:r>
              <a:rPr lang="en-US" dirty="0" smtClean="0"/>
              <a:t>OR</a:t>
            </a:r>
          </a:p>
          <a:p>
            <a:pPr>
              <a:buNone/>
            </a:pPr>
            <a:r>
              <a:rPr lang="en-US" dirty="0" smtClean="0"/>
              <a:t>Permanent impairment of vision of either eye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Permanent privation or impairment of the hearing of either ear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It may be total loss of hearing of either ear</a:t>
            </a:r>
          </a:p>
          <a:p>
            <a:pPr>
              <a:buNone/>
            </a:pPr>
            <a:r>
              <a:rPr lang="en-US" dirty="0" smtClean="0"/>
              <a:t>OR</a:t>
            </a:r>
          </a:p>
          <a:p>
            <a:pPr>
              <a:buNone/>
            </a:pPr>
            <a:r>
              <a:rPr lang="en-US" dirty="0" smtClean="0"/>
              <a:t>Permanent impairment of hearing of either ear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parani\Desktop\Img2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514600"/>
            <a:ext cx="7924800" cy="4000500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28600"/>
            <a:ext cx="8001000" cy="6629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Perforated tympanic membrane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Privation of any member or joint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Privation of a member- eye,ear,nose,tongue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Privation of a joint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arani\Desktop\taste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57200"/>
            <a:ext cx="5105400" cy="4810125"/>
          </a:xfrm>
          <a:prstGeom prst="rect">
            <a:avLst/>
          </a:prstGeom>
          <a:noFill/>
        </p:spPr>
      </p:pic>
      <p:pic>
        <p:nvPicPr>
          <p:cNvPr id="3075" name="Picture 3" descr="C:\Users\parani\Desktop\downlo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4343400"/>
            <a:ext cx="1981200" cy="2276475"/>
          </a:xfrm>
          <a:prstGeom prst="rect">
            <a:avLst/>
          </a:prstGeom>
          <a:noFill/>
        </p:spPr>
      </p:pic>
      <p:pic>
        <p:nvPicPr>
          <p:cNvPr id="3076" name="Picture 4" descr="C:\Users\parani\Desktop\download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600200"/>
            <a:ext cx="1733550" cy="263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/>
              <a:t>Destruction or permanent impairment of the powers of any member or joint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Destruction of the powers of a member</a:t>
            </a:r>
          </a:p>
          <a:p>
            <a:r>
              <a:rPr lang="en-US" dirty="0" smtClean="0"/>
              <a:t>Destruction of a joint</a:t>
            </a:r>
          </a:p>
          <a:p>
            <a:r>
              <a:rPr lang="en-US" dirty="0" smtClean="0"/>
              <a:t>Permanent impairment of powers of a member</a:t>
            </a:r>
          </a:p>
          <a:p>
            <a:r>
              <a:rPr lang="en-US" dirty="0" smtClean="0"/>
              <a:t>Permanent impairment of powers of a joint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rani\Desktop\download (2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75438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Permanent disfiguration of head or face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Permanent disfiguration of head or face</a:t>
            </a:r>
            <a:endParaRPr lang="en-US" dirty="0"/>
          </a:p>
        </p:txBody>
      </p:sp>
      <p:pic>
        <p:nvPicPr>
          <p:cNvPr id="3074" name="Picture 2" descr="C:\Documents and Settings\parani.MEDFAC\Desktop\photos 2\FACIAL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-1143000"/>
            <a:ext cx="12192000" cy="9144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5257800" y="3352800"/>
            <a:ext cx="1143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 Cut or fracture of bone, cartilage or tooth or dislocation or subluxation of bone, joint or tooth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dirty="0" smtClean="0"/>
              <a:t>Cut or Fracture of bone or cartilage</a:t>
            </a:r>
          </a:p>
          <a:p>
            <a:r>
              <a:rPr lang="en-US" dirty="0" smtClean="0"/>
              <a:t>Dislocation or subluxation of bone or joint</a:t>
            </a:r>
          </a:p>
          <a:p>
            <a:r>
              <a:rPr lang="en-US" dirty="0" smtClean="0"/>
              <a:t>Cut or fracture of tooth</a:t>
            </a:r>
          </a:p>
          <a:p>
            <a:r>
              <a:rPr lang="en-US" dirty="0" smtClean="0"/>
              <a:t>Dislocation or subluxation of tooth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Categories of Hurt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Non- grievous injury</a:t>
            </a:r>
          </a:p>
          <a:p>
            <a:r>
              <a:rPr lang="en-US" sz="4000" dirty="0" smtClean="0"/>
              <a:t>Grievous injury</a:t>
            </a:r>
          </a:p>
          <a:p>
            <a:r>
              <a:rPr lang="en-US" sz="4000" dirty="0" smtClean="0"/>
              <a:t>Endangering Life</a:t>
            </a:r>
          </a:p>
          <a:p>
            <a:r>
              <a:rPr lang="en-US" sz="4000" dirty="0" smtClean="0"/>
              <a:t>Fatal in the ordinary cause of nature</a:t>
            </a:r>
            <a:endParaRPr lang="en-US" sz="4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Traumatic amputation of fingers</a:t>
            </a:r>
            <a:endParaRPr lang="en-US" dirty="0"/>
          </a:p>
        </p:txBody>
      </p:sp>
      <p:pic>
        <p:nvPicPr>
          <p:cNvPr id="3074" name="Picture 2" descr="C:\Documents and Settings\parani.MEDFAC\Desktop\scan\Image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85323" y="1447800"/>
            <a:ext cx="5198903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Findings of slide 25</a:t>
            </a:r>
            <a:endParaRPr lang="en-US" dirty="0"/>
          </a:p>
        </p:txBody>
      </p:sp>
      <p:pic>
        <p:nvPicPr>
          <p:cNvPr id="4098" name="Picture 2" descr="C:\Documents and Settings\parani.MEDFAC\Desktop\scan\Image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63246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art-ota"/>
          <p:cNvPicPr>
            <a:picLocks noChangeAspect="1" noChangeArrowheads="1"/>
          </p:cNvPicPr>
          <p:nvPr/>
        </p:nvPicPr>
        <p:blipFill>
          <a:blip r:embed="rId2"/>
          <a:srcRect t="3996"/>
          <a:stretch>
            <a:fillRect/>
          </a:stretch>
        </p:blipFill>
        <p:spPr bwMode="auto">
          <a:xfrm>
            <a:off x="2286000" y="609600"/>
            <a:ext cx="4087813" cy="549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parani\Desktop\Regional Injuries 2014\IMG_535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609600"/>
            <a:ext cx="6934200" cy="5486400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Any injury which endangers life or in consequence of which an operation involving the opening of the thoracic, abdominal or cranial cavity is performed</a:t>
            </a:r>
          </a:p>
          <a:p>
            <a:pPr>
              <a:buNone/>
            </a:pPr>
            <a:r>
              <a:rPr lang="en-US" dirty="0" smtClean="0"/>
              <a:t>An injury is said to endanger life, when there is an existing threat to life by way of</a:t>
            </a:r>
          </a:p>
          <a:p>
            <a:pPr>
              <a:buFontTx/>
              <a:buChar char="-"/>
            </a:pPr>
            <a:r>
              <a:rPr lang="en-US" dirty="0" smtClean="0"/>
              <a:t>Shock</a:t>
            </a:r>
          </a:p>
          <a:p>
            <a:pPr>
              <a:buFontTx/>
              <a:buChar char="-"/>
            </a:pPr>
            <a:r>
              <a:rPr lang="en-US" dirty="0" smtClean="0"/>
              <a:t>Haemorrhage</a:t>
            </a:r>
          </a:p>
          <a:p>
            <a:pPr>
              <a:buFontTx/>
              <a:buChar char="-"/>
            </a:pPr>
            <a:r>
              <a:rPr lang="en-US" dirty="0" smtClean="0"/>
              <a:t>Damage to vital organs</a:t>
            </a:r>
          </a:p>
          <a:p>
            <a:pPr>
              <a:buFontTx/>
              <a:buChar char="-"/>
            </a:pPr>
            <a:r>
              <a:rPr lang="en-US" dirty="0" smtClean="0"/>
              <a:t>Complication already arisen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The sufferer to be in severe bodily pain or unable to follow ordinary pursuits for a period of 20 days</a:t>
            </a:r>
            <a:endParaRPr lang="en-US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rani\Desktop\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0"/>
            <a:ext cx="6477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Fatal in the Ordinary Cause of Nature(FOCN)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It is an injury that would definitely result in death in the absence of prompt and proper medical care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E.g. Large Extra Dural haemorrhage</a:t>
            </a:r>
          </a:p>
          <a:p>
            <a:pPr>
              <a:buNone/>
            </a:pPr>
            <a:r>
              <a:rPr lang="en-US" dirty="0" smtClean="0"/>
              <a:t>       Haemopericardium  with cardiac 	tamponade</a:t>
            </a:r>
          </a:p>
          <a:p>
            <a:pPr>
              <a:buNone/>
            </a:pPr>
            <a:r>
              <a:rPr lang="en-US" dirty="0" smtClean="0"/>
              <a:t>		Rapidly expanding pneumothorax</a:t>
            </a:r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Extra dural haemorrhage</a:t>
            </a:r>
            <a:endParaRPr lang="en-US" dirty="0"/>
          </a:p>
        </p:txBody>
      </p:sp>
      <p:pic>
        <p:nvPicPr>
          <p:cNvPr id="1026" name="Picture 2" descr="C:\Documents and Settings\parani.MEDFAC\Desktop\photos 2\DSC0054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84375" y="14478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lacerations</a:t>
            </a:r>
            <a:endParaRPr lang="en-US" dirty="0"/>
          </a:p>
        </p:txBody>
      </p:sp>
      <p:pic>
        <p:nvPicPr>
          <p:cNvPr id="4098" name="Picture 2" descr="C:\Documents and Settings\parani.MEDFAC\Desktop\Photos\abdomen\DSC0529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67255" y="1584960"/>
            <a:ext cx="6035040" cy="452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Examination Form(MLEF)</a:t>
            </a:r>
            <a:endParaRPr lang="en-US" dirty="0"/>
          </a:p>
        </p:txBody>
      </p:sp>
      <p:pic>
        <p:nvPicPr>
          <p:cNvPr id="1026" name="Picture 2" descr="C:\Documents and Settings\parani.MEDFAC\Desktop\Scan MLEF.PMR\Image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17675" y="1447800"/>
            <a:ext cx="69342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Haemopericardium</a:t>
            </a:r>
            <a:endParaRPr lang="en-US" dirty="0"/>
          </a:p>
        </p:txBody>
      </p:sp>
      <p:pic>
        <p:nvPicPr>
          <p:cNvPr id="2050" name="Picture 2" descr="C:\Documents and Settings\parani.MEDFAC\Desktop\scan\Image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46375" y="1885950"/>
            <a:ext cx="4876800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Necessarily Fatal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No amount of medical attention can save the life of the person. Since the person is dead it does not come under causation of hurt.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E.g. Decapitation</a:t>
            </a:r>
          </a:p>
          <a:p>
            <a:pPr>
              <a:buNone/>
            </a:pPr>
            <a:r>
              <a:rPr lang="en-US" dirty="0" smtClean="0"/>
              <a:t>		Severed brain stem</a:t>
            </a:r>
          </a:p>
          <a:p>
            <a:pPr>
              <a:buNone/>
            </a:pPr>
            <a:r>
              <a:rPr lang="en-US" dirty="0" smtClean="0"/>
              <a:t>		Complete rupture of aorta   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body with decapitation</a:t>
            </a:r>
            <a:endParaRPr lang="en-US" dirty="0"/>
          </a:p>
        </p:txBody>
      </p:sp>
      <p:pic>
        <p:nvPicPr>
          <p:cNvPr id="1026" name="Picture 2" descr="C:\Documents and Settings\parani.MEDFAC\Desktop\scan\Image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34368" y="1447800"/>
            <a:ext cx="6500813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 Lecture Notes in Forensic Medicine Volume I by Dr L.B.L.de alwis</a:t>
            </a:r>
          </a:p>
          <a:p>
            <a:pPr>
              <a:buNone/>
            </a:pPr>
            <a:r>
              <a:rPr lang="en-US" dirty="0" smtClean="0"/>
              <a:t>First Edition</a:t>
            </a:r>
          </a:p>
          <a:p>
            <a:pPr>
              <a:buNone/>
            </a:pPr>
            <a:r>
              <a:rPr lang="en-US" dirty="0" smtClean="0"/>
              <a:t>2. Knight’s Forensic Pathology</a:t>
            </a:r>
          </a:p>
          <a:p>
            <a:pPr>
              <a:buNone/>
            </a:pPr>
            <a:r>
              <a:rPr lang="en-US" dirty="0" smtClean="0"/>
              <a:t>By Bernard Knight</a:t>
            </a:r>
          </a:p>
          <a:p>
            <a:pPr>
              <a:buNone/>
            </a:pPr>
            <a:r>
              <a:rPr lang="en-US" dirty="0" smtClean="0"/>
              <a:t>Third Edition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8800" dirty="0" smtClean="0"/>
              <a:t>Thank You</a:t>
            </a:r>
            <a:endParaRPr lang="en-US" sz="8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Report- Page 1</a:t>
            </a:r>
            <a:endParaRPr lang="en-US" dirty="0"/>
          </a:p>
        </p:txBody>
      </p:sp>
      <p:pic>
        <p:nvPicPr>
          <p:cNvPr id="2050" name="Picture 2" descr="C:\Documents and Settings\parani.MEDFAC\Desktop\Scan MLEF.PMR\Image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819400" y="1219200"/>
            <a:ext cx="43434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Report- Page 2</a:t>
            </a:r>
            <a:endParaRPr lang="en-US" dirty="0"/>
          </a:p>
        </p:txBody>
      </p:sp>
      <p:pic>
        <p:nvPicPr>
          <p:cNvPr id="3074" name="Picture 2" descr="C:\Documents and Settings\parani.MEDFAC\Desktop\Scan MLEF.PMR\Image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62200" y="1143000"/>
            <a:ext cx="5410199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report- Page 3</a:t>
            </a:r>
            <a:endParaRPr lang="en-US" dirty="0"/>
          </a:p>
        </p:txBody>
      </p:sp>
      <p:pic>
        <p:nvPicPr>
          <p:cNvPr id="4098" name="Picture 2" descr="C:\Documents and Settings\parani.MEDFAC\Desktop\Scan MLEF.PMR\Image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81200" y="1143000"/>
            <a:ext cx="59436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report- Page 4</a:t>
            </a:r>
            <a:endParaRPr lang="en-US" dirty="0"/>
          </a:p>
        </p:txBody>
      </p:sp>
      <p:pic>
        <p:nvPicPr>
          <p:cNvPr id="5122" name="Picture 2" descr="C:\Documents and Settings\parani.MEDFAC\Desktop\Scan MLEF.PMR\Image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62200" y="1143000"/>
            <a:ext cx="56388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 grievous injury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An injury which does not fall within the purview of section 311 of chapter 16 of the penal code is considered as a non grievous injury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307</TotalTime>
  <Words>566</Words>
  <Application>Microsoft Office PowerPoint</Application>
  <PresentationFormat>On-screen Show (4:3)</PresentationFormat>
  <Paragraphs>106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Gill Sans MT</vt:lpstr>
      <vt:lpstr>Verdana</vt:lpstr>
      <vt:lpstr>Wingdings 2</vt:lpstr>
      <vt:lpstr>Solstice</vt:lpstr>
      <vt:lpstr>Medico Legal Documents &amp; Category of Hurt</vt:lpstr>
      <vt:lpstr>Medico Legal Documents &amp; Category of Hurt</vt:lpstr>
      <vt:lpstr>Categories of Hurt</vt:lpstr>
      <vt:lpstr>Medico Legal Examination Form(MLEF)</vt:lpstr>
      <vt:lpstr>Medico Legal Report- Page 1</vt:lpstr>
      <vt:lpstr>Medico Legal Report- Page 2</vt:lpstr>
      <vt:lpstr>Medico Legal report- Page 3</vt:lpstr>
      <vt:lpstr>Medico Legal report- Page 4</vt:lpstr>
      <vt:lpstr>Non- grievous injury</vt:lpstr>
      <vt:lpstr>Imprint abrasions</vt:lpstr>
      <vt:lpstr>Grazed abrasion</vt:lpstr>
      <vt:lpstr>Scars </vt:lpstr>
      <vt:lpstr>PowerPoint Presentation</vt:lpstr>
      <vt:lpstr>PowerPoint Presentation</vt:lpstr>
      <vt:lpstr>PowerPoint Presentation</vt:lpstr>
      <vt:lpstr>PowerPoint Presentation</vt:lpstr>
      <vt:lpstr>Grievous injuries</vt:lpstr>
      <vt:lpstr>Emasculation</vt:lpstr>
      <vt:lpstr>Emasculation</vt:lpstr>
      <vt:lpstr>Limb (b)</vt:lpstr>
      <vt:lpstr>Limb (C)</vt:lpstr>
      <vt:lpstr>PowerPoint Presentation</vt:lpstr>
      <vt:lpstr>Limb (d)</vt:lpstr>
      <vt:lpstr>PowerPoint Presentation</vt:lpstr>
      <vt:lpstr>Limb (e)</vt:lpstr>
      <vt:lpstr>PowerPoint Presentation</vt:lpstr>
      <vt:lpstr>Limb (f)</vt:lpstr>
      <vt:lpstr>Limb (f)</vt:lpstr>
      <vt:lpstr>Limb (g)</vt:lpstr>
      <vt:lpstr>Traumatic amputation of fingers</vt:lpstr>
      <vt:lpstr>X-ray Findings of slide 25</vt:lpstr>
      <vt:lpstr>PowerPoint Presentation</vt:lpstr>
      <vt:lpstr>PowerPoint Presentation</vt:lpstr>
      <vt:lpstr>Limb (h)</vt:lpstr>
      <vt:lpstr>Limb (i)</vt:lpstr>
      <vt:lpstr>PowerPoint Presentation</vt:lpstr>
      <vt:lpstr>Fatal in the Ordinary Cause of Nature(FOCN)</vt:lpstr>
      <vt:lpstr>Large Extra dural haemorrhage</vt:lpstr>
      <vt:lpstr>Multiple lacerations</vt:lpstr>
      <vt:lpstr>Haemopericardium</vt:lpstr>
      <vt:lpstr>Necessarily Fatal</vt:lpstr>
      <vt:lpstr>A body with decapitation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</cp:lastModifiedBy>
  <cp:revision>118</cp:revision>
  <dcterms:created xsi:type="dcterms:W3CDTF">2006-08-16T00:00:00Z</dcterms:created>
  <dcterms:modified xsi:type="dcterms:W3CDTF">2016-01-25T14:46:24Z</dcterms:modified>
</cp:coreProperties>
</file>